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96" r:id="rId5"/>
    <p:sldId id="297" r:id="rId6"/>
    <p:sldId id="298" r:id="rId7"/>
    <p:sldId id="301" r:id="rId8"/>
    <p:sldId id="299" r:id="rId9"/>
    <p:sldId id="300" r:id="rId10"/>
    <p:sldId id="260" r:id="rId11"/>
    <p:sldId id="257" r:id="rId12"/>
    <p:sldId id="261" r:id="rId13"/>
    <p:sldId id="262" r:id="rId14"/>
    <p:sldId id="280" r:id="rId15"/>
    <p:sldId id="263" r:id="rId16"/>
    <p:sldId id="286" r:id="rId17"/>
    <p:sldId id="278" r:id="rId18"/>
    <p:sldId id="283" r:id="rId19"/>
    <p:sldId id="281" r:id="rId20"/>
    <p:sldId id="284" r:id="rId21"/>
    <p:sldId id="279" r:id="rId22"/>
    <p:sldId id="282" r:id="rId23"/>
    <p:sldId id="285" r:id="rId24"/>
    <p:sldId id="287" r:id="rId25"/>
    <p:sldId id="264" r:id="rId26"/>
    <p:sldId id="265" r:id="rId27"/>
    <p:sldId id="266" r:id="rId28"/>
    <p:sldId id="267" r:id="rId29"/>
    <p:sldId id="268" r:id="rId30"/>
    <p:sldId id="288" r:id="rId31"/>
    <p:sldId id="293" r:id="rId32"/>
    <p:sldId id="295" r:id="rId33"/>
    <p:sldId id="294" r:id="rId34"/>
    <p:sldId id="291" r:id="rId35"/>
    <p:sldId id="275" r:id="rId36"/>
    <p:sldId id="276"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7"/>
    <p:restoredTop sz="94541"/>
  </p:normalViewPr>
  <p:slideViewPr>
    <p:cSldViewPr snapToGrid="0" snapToObjects="1">
      <p:cViewPr varScale="1">
        <p:scale>
          <a:sx n="124" d="100"/>
          <a:sy n="124" d="100"/>
        </p:scale>
        <p:origin x="928"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12/15/20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12/15/20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12/15/20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12/15/20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12/15/20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12/15/20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12/15/20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12/15/20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12/15/20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12/15/20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12/15/20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268940"/>
            <a:ext cx="10499463" cy="5948979"/>
          </a:xfrm>
        </p:spPr>
        <p:txBody>
          <a:bodyPr>
            <a:normAutofit/>
          </a:bodyPr>
          <a:lstStyle/>
          <a:p>
            <a:pPr algn="l"/>
            <a:r>
              <a:rPr lang="en-US" dirty="0"/>
              <a:t>Probability and </a:t>
            </a:r>
            <a:br>
              <a:rPr lang="en-US" dirty="0"/>
            </a:br>
            <a:r>
              <a:rPr lang="en-US" b="1" dirty="0">
                <a:solidFill>
                  <a:srgbClr val="FF0000"/>
                </a:solidFill>
              </a:rPr>
              <a:t>Bayes Theorem</a:t>
            </a:r>
            <a:br>
              <a:rPr lang="en-US" dirty="0"/>
            </a:br>
            <a:r>
              <a:rPr lang="en-US" sz="4000" dirty="0"/>
              <a:t>Biology 683</a:t>
            </a:r>
            <a:br>
              <a:rPr lang="en-US" sz="4000" dirty="0"/>
            </a:br>
            <a:br>
              <a:rPr lang="en-US" sz="4000" dirty="0"/>
            </a:br>
            <a:r>
              <a:rPr lang="en-US" sz="4000" dirty="0"/>
              <a:t>Lecture 3</a:t>
            </a:r>
            <a:br>
              <a:rPr lang="en-US" sz="4000" dirty="0"/>
            </a:br>
            <a:br>
              <a:rPr lang="en-US" sz="4000" dirty="0"/>
            </a:br>
            <a:br>
              <a:rPr lang="en-US" sz="4000" dirty="0"/>
            </a:br>
            <a:r>
              <a:rPr lang="en-US" sz="2800" dirty="0"/>
              <a:t>Heath Blackmon</a:t>
            </a:r>
          </a:p>
        </p:txBody>
      </p:sp>
      <p:pic>
        <p:nvPicPr>
          <p:cNvPr id="3" name="Picture 2">
            <a:extLst>
              <a:ext uri="{FF2B5EF4-FFF2-40B4-BE49-F238E27FC236}">
                <a16:creationId xmlns:a16="http://schemas.microsoft.com/office/drawing/2014/main" id="{A6EE5B6F-823B-9345-BAF0-D9F6AD0C0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647" y="763163"/>
            <a:ext cx="6298809" cy="5316286"/>
          </a:xfrm>
          <a:prstGeom prst="rect">
            <a:avLst/>
          </a:prstGeom>
        </p:spPr>
      </p:pic>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Mutually exclusive events</a:t>
            </a:r>
          </a:p>
        </p:txBody>
      </p:sp>
      <mc:AlternateContent xmlns:mc="http://schemas.openxmlformats.org/markup-compatibility/2006" xmlns:a14="http://schemas.microsoft.com/office/drawing/2010/main">
        <mc:Choice Requires="a14">
          <p:sp>
            <p:nvSpPr>
              <p:cNvPr id="4" name="Rectangle 3"/>
              <p:cNvSpPr/>
              <p:nvPr/>
            </p:nvSpPr>
            <p:spPr>
              <a:xfrm>
                <a:off x="195431" y="1225689"/>
                <a:ext cx="11801138" cy="5263044"/>
              </a:xfrm>
              <a:prstGeom prst="rect">
                <a:avLst/>
              </a:prstGeom>
            </p:spPr>
            <p:txBody>
              <a:bodyPr wrap="square">
                <a:spAutoFit/>
              </a:bodyPr>
              <a:lstStyle/>
              <a:p>
                <a:r>
                  <a:rPr lang="en-US" sz="3200" dirty="0"/>
                  <a:t>What is the probability of drawing either an ace or a king from a deck cards?</a:t>
                </a:r>
              </a:p>
              <a:p>
                <a:endParaRPr lang="en-US" sz="3200" dirty="0"/>
              </a:p>
              <a:p>
                <a:r>
                  <a:rPr lang="en-US" sz="3200" dirty="0"/>
                  <a:t>addition rule: if two events are mutually exclusive then the probability that either will occur is just the sum of the individual probabilities</a:t>
                </a:r>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rPr>
                        <m:t>+</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𝑎𝑐𝑒</m:t>
                              </m:r>
                              <m:r>
                                <a:rPr lang="en-US" sz="3200" b="0" i="1" smtClean="0">
                                  <a:latin typeface="Cambria Math" charset="0"/>
                                </a:rPr>
                                <m:t> </m:t>
                              </m:r>
                              <m:r>
                                <a:rPr lang="en-US" sz="3200" b="0" i="1" smtClean="0">
                                  <a:latin typeface="Cambria Math" charset="0"/>
                                </a:rPr>
                                <m:t>𝑜𝑟</m:t>
                              </m:r>
                              <m:r>
                                <a:rPr lang="en-US" sz="3200" b="0" i="1" smtClean="0">
                                  <a:latin typeface="Cambria Math" charset="0"/>
                                </a:rPr>
                                <m:t> </m:t>
                              </m:r>
                              <m:r>
                                <a:rPr lang="en-US" sz="3200" b="0" i="1" smtClean="0">
                                  <a:latin typeface="Cambria Math" charset="0"/>
                                </a:rPr>
                                <m:t>𝑘𝑖𝑛𝑔</m:t>
                              </m:r>
                            </m:e>
                          </m:d>
                        </m:e>
                      </m:func>
                      <m:r>
                        <a:rPr lang="en-US" sz="3200" b="0" i="1" smtClean="0">
                          <a:latin typeface="Cambria Math" charset="0"/>
                        </a:rPr>
                        <m:t>=15%= </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4</m:t>
                          </m:r>
                        </m:num>
                        <m:den>
                          <m:r>
                            <a:rPr lang="en-US" sz="3200" b="0" i="1" smtClean="0">
                              <a:latin typeface="Cambria Math" charset="0"/>
                            </a:rPr>
                            <m:t>52</m:t>
                          </m:r>
                        </m:den>
                      </m:f>
                    </m:oMath>
                  </m:oMathPara>
                </a14:m>
                <a:endParaRPr lang="en-US" sz="3200" dirty="0"/>
              </a:p>
              <a:p>
                <a:endParaRPr lang="en-US" sz="3200" dirty="0"/>
              </a:p>
              <a:p>
                <a:pPr algn="r"/>
                <a:r>
                  <a:rPr lang="en-US" sz="2000" dirty="0">
                    <a:solidFill>
                      <a:schemeClr val="tx1">
                        <a:lumMod val="50000"/>
                        <a:lumOff val="50000"/>
                      </a:schemeClr>
                    </a:solidFill>
                  </a:rPr>
                  <a:t>assumes standard deck with no jokers</a:t>
                </a:r>
              </a:p>
            </p:txBody>
          </p:sp>
        </mc:Choice>
        <mc:Fallback xmlns="">
          <p:sp>
            <p:nvSpPr>
              <p:cNvPr id="4" name="Rectangle 3"/>
              <p:cNvSpPr>
                <a:spLocks noRot="1" noChangeAspect="1" noMove="1" noResize="1" noEditPoints="1" noAdjustHandles="1" noChangeArrowheads="1" noChangeShapeType="1" noTextEdit="1"/>
              </p:cNvSpPr>
              <p:nvPr/>
            </p:nvSpPr>
            <p:spPr>
              <a:xfrm>
                <a:off x="195431" y="1225689"/>
                <a:ext cx="11801138" cy="5263044"/>
              </a:xfrm>
              <a:prstGeom prst="rect">
                <a:avLst/>
              </a:prstGeom>
              <a:blipFill rotWithShape="0">
                <a:blip r:embed="rId2"/>
                <a:stretch>
                  <a:fillRect l="-1291" t="-1506" r="-1756" b="-1159"/>
                </a:stretch>
              </a:blipFill>
            </p:spPr>
            <p:txBody>
              <a:bodyPr/>
              <a:lstStyle/>
              <a:p>
                <a:r>
                  <a:rPr lang="en-US">
                    <a:noFill/>
                  </a:rPr>
                  <a:t> </a:t>
                </a:r>
              </a:p>
            </p:txBody>
          </p:sp>
        </mc:Fallback>
      </mc:AlternateContent>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Independent events</a:t>
            </a:r>
          </a:p>
        </p:txBody>
      </p:sp>
      <mc:AlternateContent xmlns:mc="http://schemas.openxmlformats.org/markup-compatibility/2006" xmlns:a14="http://schemas.microsoft.com/office/drawing/2010/main">
        <mc:Choice Requires="a14">
          <p:sp>
            <p:nvSpPr>
              <p:cNvPr id="4" name="Rectangle 3"/>
              <p:cNvSpPr/>
              <p:nvPr/>
            </p:nvSpPr>
            <p:spPr>
              <a:xfrm>
                <a:off x="204396" y="1762479"/>
                <a:ext cx="11801138" cy="4464620"/>
              </a:xfrm>
              <a:prstGeom prst="rect">
                <a:avLst/>
              </a:prstGeom>
            </p:spPr>
            <p:txBody>
              <a:bodyPr wrap="square">
                <a:spAutoFit/>
              </a:bodyPr>
              <a:lstStyle/>
              <a:p>
                <a:r>
                  <a:rPr lang="en-US" sz="3200" dirty="0"/>
                  <a:t>What is the probability of rolling a 1 and then a 2 on a pair of dice?</a:t>
                </a:r>
              </a:p>
              <a:p>
                <a:endParaRPr lang="en-US" sz="3200" dirty="0"/>
              </a:p>
              <a:p>
                <a:r>
                  <a:rPr lang="en-US" sz="3200" dirty="0"/>
                  <a:t>multiplication rule: if two events are independent of one another then the probability of both occurring is just the product of the individual probabilities.</a:t>
                </a:r>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r>
                                <a:rPr lang="en-US" sz="3200" b="0" i="1" smtClean="0">
                                  <a:latin typeface="Cambria Math" charset="0"/>
                                </a:rPr>
                                <m:t> </m:t>
                              </m:r>
                              <m:r>
                                <a:rPr lang="en-US" sz="3200" b="0" i="1" smtClean="0">
                                  <a:latin typeface="Cambria Math" charset="0"/>
                                </a:rPr>
                                <m:t>𝑡h𝑒𝑛</m:t>
                              </m:r>
                              <m:r>
                                <a:rPr lang="en-US" sz="3200" b="0" i="1" smtClean="0">
                                  <a:latin typeface="Cambria Math" charset="0"/>
                                </a:rPr>
                                <m:t> </m:t>
                              </m:r>
                              <m:r>
                                <a:rPr lang="en-US" sz="3200" b="0" i="1" smtClean="0">
                                  <a:latin typeface="Cambria Math" charset="0"/>
                                </a:rPr>
                                <m:t>𝐵</m:t>
                              </m:r>
                            </m:e>
                          </m:d>
                        </m:e>
                      </m:func>
                      <m:r>
                        <a:rPr lang="en-US" sz="3200" b="0" i="1" smtClean="0">
                          <a:latin typeface="Cambria Math" charset="0"/>
                        </a:rPr>
                        <m:t>=</m:t>
                      </m:r>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d>
                        </m:e>
                      </m:func>
                      <m:r>
                        <a:rPr lang="en-US" sz="3200" b="0" i="1" smtClean="0">
                          <a:latin typeface="Cambria Math" charset="0"/>
                          <a:ea typeface="Cambria Math" charset="0"/>
                          <a:cs typeface="Cambria Math" charset="0"/>
                        </a:rPr>
                        <m:t>×</m:t>
                      </m:r>
                      <m:r>
                        <a:rPr lang="en-US" sz="3200" b="0" i="1" smtClean="0">
                          <a:latin typeface="Cambria Math" charset="0"/>
                        </a:rPr>
                        <m:t> </m:t>
                      </m:r>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1 </m:t>
                              </m:r>
                              <m:r>
                                <a:rPr lang="en-US" sz="3200" b="0" i="1" smtClean="0">
                                  <a:latin typeface="Cambria Math" charset="0"/>
                                </a:rPr>
                                <m:t>𝑡h𝑒𝑛</m:t>
                              </m:r>
                              <m:r>
                                <a:rPr lang="en-US" sz="3200" b="0" i="1" smtClean="0">
                                  <a:latin typeface="Cambria Math" charset="0"/>
                                </a:rPr>
                                <m:t> 2</m:t>
                              </m:r>
                            </m:e>
                          </m:d>
                        </m:e>
                      </m:func>
                      <m:r>
                        <a:rPr lang="en-US" sz="3200" b="0" i="1" smtClean="0">
                          <a:latin typeface="Cambria Math" charset="0"/>
                        </a:rPr>
                        <m:t>=3%=</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04396" y="1762479"/>
                <a:ext cx="11801138" cy="4464620"/>
              </a:xfrm>
              <a:prstGeom prst="rect">
                <a:avLst/>
              </a:prstGeom>
              <a:blipFill rotWithShape="0">
                <a:blip r:embed="rId2"/>
                <a:stretch>
                  <a:fillRect l="-1344" t="-1774" r="-2067"/>
                </a:stretch>
              </a:blipFill>
            </p:spPr>
            <p:txBody>
              <a:bodyPr/>
              <a:lstStyle/>
              <a:p>
                <a:r>
                  <a:rPr lang="en-US">
                    <a:noFill/>
                  </a:rPr>
                  <a:t> </a:t>
                </a:r>
              </a:p>
            </p:txBody>
          </p:sp>
        </mc:Fallback>
      </mc:AlternateContent>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Non-independence</a:t>
            </a:r>
          </a:p>
        </p:txBody>
      </p:sp>
      <p:sp>
        <p:nvSpPr>
          <p:cNvPr id="4" name="Rectangle 3"/>
          <p:cNvSpPr/>
          <p:nvPr/>
        </p:nvSpPr>
        <p:spPr>
          <a:xfrm>
            <a:off x="195431" y="1273781"/>
            <a:ext cx="11801138" cy="3046988"/>
          </a:xfrm>
          <a:prstGeom prst="rect">
            <a:avLst/>
          </a:prstGeom>
        </p:spPr>
        <p:txBody>
          <a:bodyPr wrap="square">
            <a:spAutoFit/>
          </a:bodyPr>
          <a:lstStyle/>
          <a:p>
            <a:r>
              <a:rPr lang="en-US" sz="3200" dirty="0"/>
              <a:t>non-independent events- conditional probability: is the probability of an event given that another event has already occurred.</a:t>
            </a:r>
          </a:p>
          <a:p>
            <a:endParaRPr lang="en-US" sz="3200" dirty="0"/>
          </a:p>
          <a:p>
            <a:r>
              <a:rPr lang="en-US" sz="3200" dirty="0"/>
              <a:t>For instance, the probability of surviving the sinking of the Titanic was very different than the probability of surviving if you were a female</a:t>
            </a:r>
          </a:p>
          <a:p>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294" y="3970040"/>
            <a:ext cx="6505412" cy="2537231"/>
          </a:xfrm>
          <a:prstGeom prst="rect">
            <a:avLst/>
          </a:prstGeom>
        </p:spPr>
      </p:pic>
    </p:spTree>
    <p:extLst>
      <p:ext uri="{BB962C8B-B14F-4D97-AF65-F5344CB8AC3E}">
        <p14:creationId xmlns:p14="http://schemas.microsoft.com/office/powerpoint/2010/main" val="698421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Conditional probability</a:t>
            </a:r>
          </a:p>
        </p:txBody>
      </p:sp>
      <mc:AlternateContent xmlns:mc="http://schemas.openxmlformats.org/markup-compatibility/2006" xmlns:a14="http://schemas.microsoft.com/office/drawing/2010/main">
        <mc:Choice Requires="a14">
          <p:sp>
            <p:nvSpPr>
              <p:cNvPr id="4" name="Rectangle 3"/>
              <p:cNvSpPr/>
              <p:nvPr/>
            </p:nvSpPr>
            <p:spPr>
              <a:xfrm>
                <a:off x="195431" y="2065518"/>
                <a:ext cx="11801138" cy="29275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e>
                          </m:d>
                        </m:e>
                      </m:func>
                      <m:r>
                        <a:rPr lang="en-US" sz="3200" b="0" i="1" smtClean="0">
                          <a:latin typeface="Cambria Math" charset="0"/>
                        </a:rPr>
                        <m:t>=32%=</m:t>
                      </m:r>
                      <m:f>
                        <m:fPr>
                          <m:ctrlPr>
                            <a:rPr lang="mr-IN" sz="3200" b="0" i="1" smtClean="0">
                              <a:latin typeface="Cambria Math" panose="02040503050406030204" pitchFamily="18" charset="0"/>
                            </a:rPr>
                          </m:ctrlPr>
                        </m:fPr>
                        <m:num>
                          <m:r>
                            <a:rPr lang="en-US" sz="3200" b="0" i="1" smtClean="0">
                              <a:latin typeface="Cambria Math" charset="0"/>
                            </a:rPr>
                            <m:t>711</m:t>
                          </m:r>
                        </m:num>
                        <m:den>
                          <m:r>
                            <a:rPr lang="en-US" sz="3200" b="0" i="1" smtClean="0">
                              <a:latin typeface="Cambria Math" charset="0"/>
                            </a:rPr>
                            <m:t>2201</m:t>
                          </m:r>
                        </m:den>
                      </m:f>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𝑠𝑢𝑟𝑣𝑖𝑣𝑖𝑎𝑙</m:t>
                              </m:r>
                              <m:r>
                                <a:rPr lang="en-US" sz="3200" b="0" i="1" smtClean="0">
                                  <a:latin typeface="Cambria Math" charset="0"/>
                                </a:rPr>
                                <m:t> | </m:t>
                              </m:r>
                              <m:r>
                                <a:rPr lang="en-US" sz="3200" b="0" i="1" smtClean="0">
                                  <a:latin typeface="Cambria Math" charset="0"/>
                                </a:rPr>
                                <m:t>𝑓𝑒𝑚𝑎𝑙𝑒</m:t>
                              </m:r>
                            </m:e>
                          </m:d>
                        </m:e>
                      </m:func>
                      <m:r>
                        <a:rPr lang="en-US" sz="3200" b="0" i="1" smtClean="0">
                          <a:latin typeface="Cambria Math" charset="0"/>
                        </a:rPr>
                        <m:t>=73%=</m:t>
                      </m:r>
                      <m:f>
                        <m:fPr>
                          <m:ctrlPr>
                            <a:rPr lang="mr-IN" sz="3200" b="0" i="1" smtClean="0">
                              <a:latin typeface="Cambria Math" panose="02040503050406030204" pitchFamily="18" charset="0"/>
                            </a:rPr>
                          </m:ctrlPr>
                        </m:fPr>
                        <m:num>
                          <m:r>
                            <a:rPr lang="en-US" sz="3200" b="0" i="1" smtClean="0">
                              <a:latin typeface="Cambria Math" charset="0"/>
                            </a:rPr>
                            <m:t>344</m:t>
                          </m:r>
                        </m:num>
                        <m:den>
                          <m:r>
                            <a:rPr lang="en-US" sz="3200" b="0" i="1" smtClean="0">
                              <a:latin typeface="Cambria Math" charset="0"/>
                            </a:rPr>
                            <m:t>470</m:t>
                          </m:r>
                        </m:den>
                      </m:f>
                    </m:oMath>
                  </m:oMathPara>
                </a14:m>
                <a:endParaRPr lang="en-US" sz="3200" dirty="0"/>
              </a:p>
              <a:p>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195431" y="2065518"/>
                <a:ext cx="11801138" cy="2927596"/>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6406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pic>
        <p:nvPicPr>
          <p:cNvPr id="5" name="Picture 4"/>
          <p:cNvPicPr>
            <a:picLocks noChangeAspect="1"/>
          </p:cNvPicPr>
          <p:nvPr/>
        </p:nvPicPr>
        <p:blipFill>
          <a:blip r:embed="rId2"/>
          <a:stretch>
            <a:fillRect/>
          </a:stretch>
        </p:blipFill>
        <p:spPr>
          <a:xfrm>
            <a:off x="481264" y="1343025"/>
            <a:ext cx="3010344" cy="2257758"/>
          </a:xfrm>
          <a:prstGeom prst="rect">
            <a:avLst/>
          </a:prstGeom>
        </p:spPr>
      </p:pic>
      <p:pic>
        <p:nvPicPr>
          <p:cNvPr id="6" name="Picture 5"/>
          <p:cNvPicPr>
            <a:picLocks noChangeAspect="1"/>
          </p:cNvPicPr>
          <p:nvPr/>
        </p:nvPicPr>
        <p:blipFill>
          <a:blip r:embed="rId3"/>
          <a:stretch>
            <a:fillRect/>
          </a:stretch>
        </p:blipFill>
        <p:spPr>
          <a:xfrm>
            <a:off x="481264" y="4007893"/>
            <a:ext cx="3448384" cy="2255430"/>
          </a:xfrm>
          <a:prstGeom prst="rect">
            <a:avLst/>
          </a:prstGeom>
        </p:spPr>
      </p:pic>
      <p:pic>
        <p:nvPicPr>
          <p:cNvPr id="7" name="Picture 6"/>
          <p:cNvPicPr>
            <a:picLocks noChangeAspect="1"/>
          </p:cNvPicPr>
          <p:nvPr/>
        </p:nvPicPr>
        <p:blipFill>
          <a:blip r:embed="rId4"/>
          <a:stretch>
            <a:fillRect/>
          </a:stretch>
        </p:blipFill>
        <p:spPr>
          <a:xfrm>
            <a:off x="4597077" y="2625289"/>
            <a:ext cx="1824898" cy="226287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7444" y="1172584"/>
            <a:ext cx="3648297" cy="5534809"/>
          </a:xfrm>
          <a:prstGeom prst="rect">
            <a:avLst/>
          </a:prstGeom>
        </p:spPr>
      </p:pic>
    </p:spTree>
    <p:extLst>
      <p:ext uri="{BB962C8B-B14F-4D97-AF65-F5344CB8AC3E}">
        <p14:creationId xmlns:p14="http://schemas.microsoft.com/office/powerpoint/2010/main" val="122389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575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2538663"/>
            <a:ext cx="4499810" cy="421105"/>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4799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a p-value?</a:t>
            </a:r>
          </a:p>
        </p:txBody>
      </p:sp>
      <p:sp>
        <p:nvSpPr>
          <p:cNvPr id="4" name="Rectangle 3"/>
          <p:cNvSpPr/>
          <p:nvPr/>
        </p:nvSpPr>
        <p:spPr>
          <a:xfrm>
            <a:off x="461209" y="1391199"/>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68" y="2345306"/>
            <a:ext cx="7142078" cy="421292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830488" y="3218213"/>
                <a:ext cx="2190535" cy="11489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𝑡</m:t>
                      </m:r>
                      <m:r>
                        <a:rPr lang="en-US" sz="3200" b="0" i="1" smtClean="0">
                          <a:latin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𝑟</m:t>
                          </m:r>
                          <m:rad>
                            <m:radPr>
                              <m:degHide m:val="on"/>
                              <m:ctrlPr>
                                <a:rPr lang="en-US" sz="3200" b="0" i="1" smtClean="0">
                                  <a:latin typeface="Cambria Math" panose="02040503050406030204" pitchFamily="18" charset="0"/>
                                </a:rPr>
                              </m:ctrlPr>
                            </m:radPr>
                            <m:deg/>
                            <m:e>
                              <m:r>
                                <a:rPr lang="en-US" sz="3200" b="0" i="1" smtClean="0">
                                  <a:latin typeface="Cambria Math" charset="0"/>
                                </a:rPr>
                                <m:t>𝑑𝑓</m:t>
                              </m:r>
                            </m:e>
                          </m:rad>
                        </m:num>
                        <m:den>
                          <m:rad>
                            <m:radPr>
                              <m:degHide m:val="on"/>
                              <m:ctrlPr>
                                <a:rPr lang="mr-IN" sz="3200" b="0" i="1" smtClean="0">
                                  <a:latin typeface="Cambria Math" panose="02040503050406030204" pitchFamily="18" charset="0"/>
                                </a:rPr>
                              </m:ctrlPr>
                            </m:radPr>
                            <m:deg/>
                            <m:e>
                              <m:r>
                                <a:rPr lang="en-US" sz="3200" b="0" i="1" smtClean="0">
                                  <a:latin typeface="Cambria Math" charset="0"/>
                                </a:rPr>
                                <m:t>1−</m:t>
                              </m:r>
                              <m:sSup>
                                <m:sSupPr>
                                  <m:ctrlPr>
                                    <a:rPr lang="en-US" sz="3200" b="0" i="1" smtClean="0">
                                      <a:latin typeface="Cambria Math" panose="02040503050406030204" pitchFamily="18" charset="0"/>
                                    </a:rPr>
                                  </m:ctrlPr>
                                </m:sSupPr>
                                <m:e>
                                  <m:r>
                                    <a:rPr lang="en-US" sz="3200" b="0" i="1" smtClean="0">
                                      <a:latin typeface="Cambria Math" charset="0"/>
                                    </a:rPr>
                                    <m:t>𝑟</m:t>
                                  </m:r>
                                </m:e>
                                <m:sup>
                                  <m:r>
                                    <a:rPr lang="en-US" sz="3200" b="0" i="1" smtClean="0">
                                      <a:latin typeface="Cambria Math" charset="0"/>
                                    </a:rPr>
                                    <m:t>2</m:t>
                                  </m:r>
                                </m:sup>
                              </m:sSup>
                            </m:e>
                          </m:rad>
                        </m:den>
                      </m:f>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8830488" y="3218213"/>
                <a:ext cx="2190535" cy="1148904"/>
              </a:xfrm>
              <a:prstGeom prst="rect">
                <a:avLst/>
              </a:prstGeom>
              <a:blipFill rotWithShape="0">
                <a:blip r:embed="rId3"/>
                <a:stretch>
                  <a:fillRect b="-532"/>
                </a:stretch>
              </a:blipFill>
            </p:spPr>
            <p:txBody>
              <a:bodyPr/>
              <a:lstStyle/>
              <a:p>
                <a:r>
                  <a:rPr lang="en-US">
                    <a:noFill/>
                  </a:rPr>
                  <a:t> </a:t>
                </a:r>
              </a:p>
            </p:txBody>
          </p:sp>
        </mc:Fallback>
      </mc:AlternateContent>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7760367" y="2508591"/>
            <a:ext cx="3609473" cy="415084"/>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778468130"/>
              </p:ext>
            </p:extLst>
          </p:nvPr>
        </p:nvGraphicFramePr>
        <p:xfrm>
          <a:off x="457202" y="1793913"/>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4406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mc:AlternateContent xmlns:mc="http://schemas.openxmlformats.org/markup-compatibility/2006" xmlns:a14="http://schemas.microsoft.com/office/drawing/2010/main">
        <mc:Choice Requires="a14">
          <p:sp>
            <p:nvSpPr>
              <p:cNvPr id="5" name="TextBox 4"/>
              <p:cNvSpPr txBox="1"/>
              <p:nvPr/>
            </p:nvSpPr>
            <p:spPr>
              <a:xfrm>
                <a:off x="501060" y="3159493"/>
                <a:ext cx="4839338"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𝐵𝑎𝑦𝑒𝑠</m:t>
                      </m:r>
                      <m:r>
                        <a:rPr lang="en-US" sz="3200" b="0" i="1" smtClean="0">
                          <a:latin typeface="Cambria Math" charset="0"/>
                        </a:rPr>
                        <m:t> </m:t>
                      </m:r>
                      <m:r>
                        <a:rPr lang="en-US" sz="3200" b="0" i="1" smtClean="0">
                          <a:latin typeface="Cambria Math" charset="0"/>
                        </a:rPr>
                        <m:t>𝐹𝑎𝑐𝑡𝑜𝑟</m:t>
                      </m:r>
                      <m:r>
                        <a:rPr lang="mr-IN" sz="3200" i="1" smtClean="0">
                          <a:latin typeface="Cambria Math" charset="0"/>
                        </a:rPr>
                        <m:t>=</m:t>
                      </m:r>
                      <m:f>
                        <m:fPr>
                          <m:ctrlPr>
                            <a:rPr lang="mr-IN" sz="3200" i="1" smtClean="0">
                              <a:latin typeface="Cambria Math" panose="02040503050406030204" pitchFamily="18" charset="0"/>
                            </a:rPr>
                          </m:ctrlPr>
                        </m:fPr>
                        <m:num>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1</m:t>
                              </m:r>
                            </m:sub>
                          </m:sSub>
                          <m:r>
                            <a:rPr lang="en-US" sz="3200" b="0" i="1" smtClean="0">
                              <a:latin typeface="Cambria Math" charset="0"/>
                            </a:rPr>
                            <m:t>)</m:t>
                          </m:r>
                        </m:num>
                        <m:den>
                          <m:r>
                            <a:rPr lang="en-US" sz="3200" b="0" i="1" smtClean="0">
                              <a:latin typeface="Cambria Math" charset="0"/>
                            </a:rPr>
                            <m:t>𝑃𝑟</m:t>
                          </m:r>
                          <m:r>
                            <a:rPr lang="en-US" sz="3200" b="0" i="1" smtClean="0">
                              <a:latin typeface="Cambria Math" charset="0"/>
                            </a:rPr>
                            <m:t>⁡(</m:t>
                          </m:r>
                          <m:r>
                            <a:rPr lang="en-US" sz="3200" b="0" i="1" smtClean="0">
                              <a:latin typeface="Cambria Math" charset="0"/>
                            </a:rPr>
                            <m:t>𝐷</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𝑀</m:t>
                              </m:r>
                            </m:e>
                            <m:sub>
                              <m:r>
                                <a:rPr lang="en-US" sz="3200" b="0" i="1" smtClean="0">
                                  <a:latin typeface="Cambria Math" charset="0"/>
                                </a:rPr>
                                <m:t>2</m:t>
                              </m:r>
                            </m:sub>
                          </m:sSub>
                          <m:r>
                            <a:rPr lang="en-US" sz="3200" b="0" i="1" smtClean="0">
                              <a:latin typeface="Cambria Math" charset="0"/>
                            </a:rPr>
                            <m:t>)</m:t>
                          </m:r>
                        </m:den>
                      </m:f>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501060" y="3159493"/>
                <a:ext cx="4839338" cy="1025345"/>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311" y="1371599"/>
            <a:ext cx="5931282" cy="4896853"/>
          </a:xfrm>
          <a:prstGeom prst="rect">
            <a:avLst/>
          </a:prstGeom>
        </p:spPr>
      </p:pic>
    </p:spTree>
    <p:extLst>
      <p:ext uri="{BB962C8B-B14F-4D97-AF65-F5344CB8AC3E}">
        <p14:creationId xmlns:p14="http://schemas.microsoft.com/office/powerpoint/2010/main" val="824340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Last week</a:t>
            </a:r>
          </a:p>
        </p:txBody>
      </p:sp>
      <p:sp>
        <p:nvSpPr>
          <p:cNvPr id="4" name="Rectangle 3"/>
          <p:cNvSpPr/>
          <p:nvPr/>
        </p:nvSpPr>
        <p:spPr>
          <a:xfrm>
            <a:off x="204396" y="1762479"/>
            <a:ext cx="11801138" cy="1938992"/>
          </a:xfrm>
          <a:prstGeom prst="rect">
            <a:avLst/>
          </a:prstGeom>
        </p:spPr>
        <p:txBody>
          <a:bodyPr wrap="square">
            <a:spAutoFit/>
          </a:bodyPr>
          <a:lstStyle/>
          <a:p>
            <a:pPr marL="742950" indent="-742950">
              <a:buFont typeface="+mj-lt"/>
              <a:buAutoNum type="arabicPeriod"/>
            </a:pPr>
            <a:r>
              <a:rPr lang="en-US" sz="4000" dirty="0"/>
              <a:t>What is the difference in a population and a sample?</a:t>
            </a:r>
          </a:p>
          <a:p>
            <a:pPr marL="742950" indent="-742950">
              <a:buFont typeface="+mj-lt"/>
              <a:buAutoNum type="arabicPeriod"/>
            </a:pPr>
            <a:endParaRPr lang="en-US" sz="4000" dirty="0"/>
          </a:p>
          <a:p>
            <a:pPr marL="742950" indent="-742950">
              <a:buFont typeface="+mj-lt"/>
              <a:buAutoNum type="arabicPeriod"/>
            </a:pPr>
            <a:r>
              <a:rPr lang="en-US" sz="4000" dirty="0"/>
              <a:t>What is the difference in a parameter and a statistic?</a:t>
            </a:r>
          </a:p>
        </p:txBody>
      </p:sp>
    </p:spTree>
    <p:extLst>
      <p:ext uri="{BB962C8B-B14F-4D97-AF65-F5344CB8AC3E}">
        <p14:creationId xmlns:p14="http://schemas.microsoft.com/office/powerpoint/2010/main" val="61795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a:off x="3152274" y="3068053"/>
            <a:ext cx="4499810"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9032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parameter estimate</a:t>
            </a:r>
          </a:p>
        </p:txBody>
      </p:sp>
      <p:sp>
        <p:nvSpPr>
          <p:cNvPr id="4" name="Rectangle 3"/>
          <p:cNvSpPr/>
          <p:nvPr/>
        </p:nvSpPr>
        <p:spPr>
          <a:xfrm>
            <a:off x="461209" y="1391199"/>
            <a:ext cx="11522243" cy="954107"/>
          </a:xfrm>
          <a:prstGeom prst="rect">
            <a:avLst/>
          </a:prstGeom>
        </p:spPr>
        <p:txBody>
          <a:bodyPr wrap="square">
            <a:spAutoFit/>
          </a:bodyPr>
          <a:lstStyle/>
          <a:p>
            <a:r>
              <a:rPr lang="en-US" sz="2800" dirty="0">
                <a:solidFill>
                  <a:srgbClr val="222222"/>
                </a:solidFill>
                <a:latin typeface="Roboto" charset="0"/>
              </a:rPr>
              <a:t>Everything is fixed except parameter of interest.  Shape of likelihood determines estimate of the statistic</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061899545"/>
              </p:ext>
            </p:extLst>
          </p:nvPr>
        </p:nvGraphicFramePr>
        <p:xfrm>
          <a:off x="5109660" y="3153978"/>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140302" y="3378363"/>
            <a:ext cx="1126961" cy="1505284"/>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697057" y="3607858"/>
            <a:ext cx="2982809" cy="1058993"/>
          </a:xfrm>
          <a:prstGeom prst="rect">
            <a:avLst/>
          </a:prstGeom>
        </p:spPr>
      </p:pic>
      <p:grpSp>
        <p:nvGrpSpPr>
          <p:cNvPr id="31" name="Group 30"/>
          <p:cNvGrpSpPr/>
          <p:nvPr/>
        </p:nvGrpSpPr>
        <p:grpSpPr>
          <a:xfrm>
            <a:off x="8398042" y="2863516"/>
            <a:ext cx="3068053" cy="2370221"/>
            <a:chOff x="8398042" y="2863516"/>
            <a:chExt cx="3068053" cy="2370221"/>
          </a:xfrm>
        </p:grpSpPr>
        <p:sp>
          <p:nvSpPr>
            <p:cNvPr id="30" name="Rectangle 29"/>
            <p:cNvSpPr/>
            <p:nvPr/>
          </p:nvSpPr>
          <p:spPr>
            <a:xfrm>
              <a:off x="8398042" y="2863516"/>
              <a:ext cx="3068053" cy="2370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8522263" y="3062424"/>
              <a:ext cx="2717402" cy="1821223"/>
              <a:chOff x="8336381" y="2087145"/>
              <a:chExt cx="2717402" cy="1821223"/>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8476" y="2087145"/>
                <a:ext cx="2435307" cy="1821223"/>
              </a:xfrm>
              <a:prstGeom prst="rect">
                <a:avLst/>
              </a:prstGeom>
            </p:spPr>
          </p:pic>
          <p:sp>
            <p:nvSpPr>
              <p:cNvPr id="26" name="TextBox 25"/>
              <p:cNvSpPr txBox="1"/>
              <p:nvPr/>
            </p:nvSpPr>
            <p:spPr>
              <a:xfrm rot="16200000">
                <a:off x="8131710" y="2843699"/>
                <a:ext cx="686342" cy="276999"/>
              </a:xfrm>
              <a:prstGeom prst="rect">
                <a:avLst/>
              </a:prstGeom>
              <a:noFill/>
            </p:spPr>
            <p:txBody>
              <a:bodyPr wrap="none" rtlCol="0">
                <a:spAutoFit/>
              </a:bodyPr>
              <a:lstStyle/>
              <a:p>
                <a:r>
                  <a:rPr lang="en-US" sz="1200" dirty="0" err="1"/>
                  <a:t>Pr</a:t>
                </a:r>
                <a:r>
                  <a:rPr lang="en-US" sz="1200" dirty="0"/>
                  <a:t>(data)</a:t>
                </a:r>
              </a:p>
            </p:txBody>
          </p:sp>
        </p:grpSp>
        <p:sp>
          <p:nvSpPr>
            <p:cNvPr id="29" name="TextBox 28"/>
            <p:cNvSpPr txBox="1"/>
            <p:nvPr/>
          </p:nvSpPr>
          <p:spPr>
            <a:xfrm>
              <a:off x="9487049" y="4856166"/>
              <a:ext cx="1267142" cy="276999"/>
            </a:xfrm>
            <a:prstGeom prst="rect">
              <a:avLst/>
            </a:prstGeom>
            <a:noFill/>
          </p:spPr>
          <p:txBody>
            <a:bodyPr wrap="none" rtlCol="0">
              <a:spAutoFit/>
            </a:bodyPr>
            <a:lstStyle/>
            <a:p>
              <a:r>
                <a:rPr lang="en-US" sz="1200"/>
                <a:t>Parameter values</a:t>
              </a:r>
              <a:endParaRPr lang="en-US" sz="1200" dirty="0"/>
            </a:p>
          </p:txBody>
        </p:sp>
      </p:grpSp>
    </p:spTree>
    <p:extLst>
      <p:ext uri="{BB962C8B-B14F-4D97-AF65-F5344CB8AC3E}">
        <p14:creationId xmlns:p14="http://schemas.microsoft.com/office/powerpoint/2010/main" val="1078733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a:xfrm flipH="1">
            <a:off x="7772400" y="3068053"/>
            <a:ext cx="3416968" cy="770021"/>
          </a:xfrm>
          <a:prstGeom prst="rect">
            <a:avLst/>
          </a:prstGeom>
          <a:solidFill>
            <a:srgbClr val="FFFF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graphicFrame>
        <p:nvGraphicFramePr>
          <p:cNvPr id="4" name="Table 3"/>
          <p:cNvGraphicFramePr>
            <a:graphicFrameLocks noGrp="1"/>
          </p:cNvGraphicFramePr>
          <p:nvPr>
            <p:extLst>
              <p:ext uri="{D42A27DB-BD31-4B8C-83A1-F6EECF244321}">
                <p14:modId xmlns:p14="http://schemas.microsoft.com/office/powerpoint/2010/main" val="1289521892"/>
              </p:ext>
            </p:extLst>
          </p:nvPr>
        </p:nvGraphicFramePr>
        <p:xfrm>
          <a:off x="409074" y="1842041"/>
          <a:ext cx="10960767" cy="2103120"/>
        </p:xfrm>
        <a:graphic>
          <a:graphicData uri="http://schemas.openxmlformats.org/drawingml/2006/table">
            <a:tbl>
              <a:tblPr firstRow="1" bandRow="1">
                <a:tableStyleId>{5C22544A-7EE6-4342-B048-85BDC9FD1C3A}</a:tableStyleId>
              </a:tblPr>
              <a:tblGrid>
                <a:gridCol w="2695073">
                  <a:extLst>
                    <a:ext uri="{9D8B030D-6E8A-4147-A177-3AD203B41FA5}">
                      <a16:colId xmlns:a16="http://schemas.microsoft.com/office/drawing/2014/main" val="20000"/>
                    </a:ext>
                  </a:extLst>
                </a:gridCol>
                <a:gridCol w="4612105">
                  <a:extLst>
                    <a:ext uri="{9D8B030D-6E8A-4147-A177-3AD203B41FA5}">
                      <a16:colId xmlns:a16="http://schemas.microsoft.com/office/drawing/2014/main" val="20001"/>
                    </a:ext>
                  </a:extLst>
                </a:gridCol>
                <a:gridCol w="3653589">
                  <a:extLst>
                    <a:ext uri="{9D8B030D-6E8A-4147-A177-3AD203B41FA5}">
                      <a16:colId xmlns:a16="http://schemas.microsoft.com/office/drawing/2014/main" val="20002"/>
                    </a:ext>
                  </a:extLst>
                </a:gridCol>
              </a:tblGrid>
              <a:tr h="370840">
                <a:tc>
                  <a:txBody>
                    <a:bodyPr/>
                    <a:lstStyle/>
                    <a:p>
                      <a:endParaRPr lang="en-US" sz="3600" b="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Frequentist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1" dirty="0">
                          <a:solidFill>
                            <a:schemeClr val="tx1"/>
                          </a:solidFill>
                        </a:rPr>
                        <a:t>Bayesian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sz="2800" b="0" dirty="0">
                          <a:solidFill>
                            <a:schemeClr val="tx1"/>
                          </a:solidFill>
                        </a:rPr>
                        <a:t>Hypothesis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Bayes</a:t>
                      </a:r>
                      <a:r>
                        <a:rPr lang="en-US" sz="2800" b="0" baseline="0" dirty="0">
                          <a:solidFill>
                            <a:schemeClr val="tx1"/>
                          </a:solidFill>
                        </a:rPr>
                        <a:t> factors</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sz="2800" b="0" dirty="0">
                          <a:solidFill>
                            <a:schemeClr val="tx1"/>
                          </a:solidFill>
                        </a:rPr>
                        <a:t>Parameter estimation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Maximum likelihood with confidence interval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b="0" dirty="0">
                          <a:solidFill>
                            <a:schemeClr val="tx1"/>
                          </a:solidFill>
                        </a:rPr>
                        <a:t>Posterior</a:t>
                      </a:r>
                      <a:r>
                        <a:rPr lang="en-US" sz="2800" b="0" baseline="0" dirty="0">
                          <a:solidFill>
                            <a:schemeClr val="tx1"/>
                          </a:solidFill>
                        </a:rPr>
                        <a:t> distribution</a:t>
                      </a:r>
                      <a:endParaRPr lang="en-US"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67978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parameter estimate</a:t>
            </a:r>
          </a:p>
        </p:txBody>
      </p:sp>
      <p:sp>
        <p:nvSpPr>
          <p:cNvPr id="4" name="Rectangle 3"/>
          <p:cNvSpPr/>
          <p:nvPr/>
        </p:nvSpPr>
        <p:spPr>
          <a:xfrm>
            <a:off x="461209" y="1391199"/>
            <a:ext cx="11522243" cy="523220"/>
          </a:xfrm>
          <a:prstGeom prst="rect">
            <a:avLst/>
          </a:prstGeom>
        </p:spPr>
        <p:txBody>
          <a:bodyPr wrap="square">
            <a:spAutoFit/>
          </a:bodyPr>
          <a:lstStyle/>
          <a:p>
            <a:r>
              <a:rPr lang="en-US" sz="2800" dirty="0">
                <a:solidFill>
                  <a:srgbClr val="222222"/>
                </a:solidFill>
                <a:latin typeface="Roboto" charset="0"/>
              </a:rPr>
              <a:t>We create a marginal estimate of the statistic of interest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933958551"/>
              </p:ext>
            </p:extLst>
          </p:nvPr>
        </p:nvGraphicFramePr>
        <p:xfrm>
          <a:off x="4724072" y="3093453"/>
          <a:ext cx="1860550" cy="1854200"/>
        </p:xfrm>
        <a:graphic>
          <a:graphicData uri="http://schemas.openxmlformats.org/drawingml/2006/table">
            <a:tbl>
              <a:tblPr firstRow="1" bandRow="1">
                <a:tableStyleId>{5C22544A-7EE6-4342-B048-85BDC9FD1C3A}</a:tableStyleId>
              </a:tblPr>
              <a:tblGrid>
                <a:gridCol w="379730">
                  <a:extLst>
                    <a:ext uri="{9D8B030D-6E8A-4147-A177-3AD203B41FA5}">
                      <a16:colId xmlns:a16="http://schemas.microsoft.com/office/drawing/2014/main" val="20000"/>
                    </a:ext>
                  </a:extLst>
                </a:gridCol>
                <a:gridCol w="367030">
                  <a:extLst>
                    <a:ext uri="{9D8B030D-6E8A-4147-A177-3AD203B41FA5}">
                      <a16:colId xmlns:a16="http://schemas.microsoft.com/office/drawing/2014/main" val="20001"/>
                    </a:ext>
                  </a:extLst>
                </a:gridCol>
                <a:gridCol w="379730">
                  <a:extLst>
                    <a:ext uri="{9D8B030D-6E8A-4147-A177-3AD203B41FA5}">
                      <a16:colId xmlns:a16="http://schemas.microsoft.com/office/drawing/2014/main" val="20002"/>
                    </a:ext>
                  </a:extLst>
                </a:gridCol>
                <a:gridCol w="367030">
                  <a:extLst>
                    <a:ext uri="{9D8B030D-6E8A-4147-A177-3AD203B41FA5}">
                      <a16:colId xmlns:a16="http://schemas.microsoft.com/office/drawing/2014/main" val="20003"/>
                    </a:ext>
                  </a:extLst>
                </a:gridCol>
                <a:gridCol w="367030">
                  <a:extLst>
                    <a:ext uri="{9D8B030D-6E8A-4147-A177-3AD203B41FA5}">
                      <a16:colId xmlns:a16="http://schemas.microsoft.com/office/drawing/2014/main" val="20004"/>
                    </a:ext>
                  </a:extLst>
                </a:gridCol>
              </a:tblGrid>
              <a:tr h="370840">
                <a:tc>
                  <a:txBody>
                    <a:bodyPr/>
                    <a:lstStyle/>
                    <a:p>
                      <a:endParaRPr lang="en-US" b="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b="0"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r>
                        <a:rPr lang="en-US" b="0"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r>
                        <a:rPr lang="en-US" b="0"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19" name="Group 18"/>
          <p:cNvGrpSpPr/>
          <p:nvPr/>
        </p:nvGrpSpPr>
        <p:grpSpPr>
          <a:xfrm>
            <a:off x="332918" y="3678765"/>
            <a:ext cx="380202" cy="507837"/>
            <a:chOff x="4598734" y="3619276"/>
            <a:chExt cx="1126961" cy="1505284"/>
          </a:xfrm>
        </p:grpSpPr>
        <p:cxnSp>
          <p:nvCxnSpPr>
            <p:cNvPr id="7" name="Straight Connector 6"/>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27769" r="45505"/>
          <a:stretch/>
        </p:blipFill>
        <p:spPr>
          <a:xfrm>
            <a:off x="1806391" y="3243384"/>
            <a:ext cx="1984771" cy="704657"/>
          </a:xfrm>
          <a:prstGeom prst="rect">
            <a:avLst/>
          </a:prstGeom>
        </p:spPr>
      </p:pic>
      <p:grpSp>
        <p:nvGrpSpPr>
          <p:cNvPr id="18" name="Group 17"/>
          <p:cNvGrpSpPr/>
          <p:nvPr/>
        </p:nvGrpSpPr>
        <p:grpSpPr>
          <a:xfrm>
            <a:off x="449982" y="3057907"/>
            <a:ext cx="259836" cy="507837"/>
            <a:chOff x="4598734" y="3619276"/>
            <a:chExt cx="1126961" cy="1505284"/>
          </a:xfrm>
        </p:grpSpPr>
        <p:cxnSp>
          <p:nvCxnSpPr>
            <p:cNvPr id="20" name="Straight Connector 19"/>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75813" y="3693730"/>
            <a:ext cx="267100" cy="507837"/>
            <a:chOff x="4598734" y="3619276"/>
            <a:chExt cx="1126961" cy="1505284"/>
          </a:xfrm>
        </p:grpSpPr>
        <p:cxnSp>
          <p:nvCxnSpPr>
            <p:cNvPr id="33" name="Straight Connector 32"/>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38" name="Group 37"/>
          <p:cNvGrpSpPr/>
          <p:nvPr/>
        </p:nvGrpSpPr>
        <p:grpSpPr>
          <a:xfrm flipV="1">
            <a:off x="908952" y="4295553"/>
            <a:ext cx="152401" cy="685595"/>
            <a:chOff x="4598734" y="3619276"/>
            <a:chExt cx="1126961" cy="1505284"/>
          </a:xfrm>
        </p:grpSpPr>
        <p:cxnSp>
          <p:nvCxnSpPr>
            <p:cNvPr id="39" name="Straight Connector 38"/>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39736" y="3076303"/>
            <a:ext cx="329318" cy="507837"/>
            <a:chOff x="4598734" y="3619276"/>
            <a:chExt cx="1126961" cy="1505284"/>
          </a:xfrm>
        </p:grpSpPr>
        <p:cxnSp>
          <p:nvCxnSpPr>
            <p:cNvPr id="45" name="Straight Connector 44"/>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oup 49"/>
          <p:cNvGrpSpPr/>
          <p:nvPr/>
        </p:nvGrpSpPr>
        <p:grpSpPr>
          <a:xfrm flipV="1">
            <a:off x="326532" y="4366061"/>
            <a:ext cx="380202" cy="585537"/>
            <a:chOff x="4598734" y="3619276"/>
            <a:chExt cx="1126961" cy="1505284"/>
          </a:xfrm>
        </p:grpSpPr>
        <p:cxnSp>
          <p:nvCxnSpPr>
            <p:cNvPr id="51" name="Straight Connector 50"/>
            <p:cNvCxnSpPr/>
            <p:nvPr/>
          </p:nvCxnSpPr>
          <p:spPr>
            <a:xfrm flipV="1">
              <a:off x="4598736" y="3619276"/>
              <a:ext cx="1126959" cy="92710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4598734" y="4546376"/>
              <a:ext cx="1126960" cy="578184"/>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5162214" y="4378268"/>
              <a:ext cx="563480" cy="45720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840354" y="3951948"/>
              <a:ext cx="885340" cy="718353"/>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5407244" y="4632372"/>
              <a:ext cx="318450" cy="163380"/>
            </a:xfrm>
            <a:prstGeom prst="line">
              <a:avLst/>
            </a:prstGeom>
          </p:spPr>
          <p:style>
            <a:lnRef idx="1">
              <a:schemeClr val="dk1"/>
            </a:lnRef>
            <a:fillRef idx="0">
              <a:schemeClr val="dk1"/>
            </a:fillRef>
            <a:effectRef idx="0">
              <a:schemeClr val="dk1"/>
            </a:effectRef>
            <a:fontRef idx="minor">
              <a:schemeClr val="tx1"/>
            </a:fontRef>
          </p:style>
        </p:cxnSp>
      </p:grpSp>
      <p:pic>
        <p:nvPicPr>
          <p:cNvPr id="56" name="Picture 55"/>
          <p:cNvPicPr>
            <a:picLocks noChangeAspect="1"/>
          </p:cNvPicPr>
          <p:nvPr/>
        </p:nvPicPr>
        <p:blipFill rotWithShape="1">
          <a:blip r:embed="rId2">
            <a:extLst>
              <a:ext uri="{28A0092B-C50C-407E-A947-70E740481C1C}">
                <a14:useLocalDpi xmlns:a14="http://schemas.microsoft.com/office/drawing/2010/main" val="0"/>
              </a:ext>
            </a:extLst>
          </a:blip>
          <a:srcRect l="-173" t="983" r="45678" b="31759"/>
          <a:stretch/>
        </p:blipFill>
        <p:spPr>
          <a:xfrm>
            <a:off x="1806391" y="4227506"/>
            <a:ext cx="2014635" cy="6561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65" y="2009274"/>
            <a:ext cx="2494088" cy="460447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3363" r="4018"/>
          <a:stretch/>
        </p:blipFill>
        <p:spPr>
          <a:xfrm>
            <a:off x="10332453" y="2009274"/>
            <a:ext cx="633623" cy="4487158"/>
          </a:xfrm>
          <a:prstGeom prst="rect">
            <a:avLst/>
          </a:prstGeom>
        </p:spPr>
      </p:pic>
      <p:sp>
        <p:nvSpPr>
          <p:cNvPr id="8" name="Rectangle 7"/>
          <p:cNvSpPr/>
          <p:nvPr/>
        </p:nvSpPr>
        <p:spPr>
          <a:xfrm>
            <a:off x="7838365" y="2009274"/>
            <a:ext cx="3127711" cy="460447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79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and Bayesian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328" y="992108"/>
            <a:ext cx="3834808" cy="5817764"/>
          </a:xfrm>
          <a:prstGeom prst="rect">
            <a:avLst/>
          </a:prstGeom>
        </p:spPr>
      </p:pic>
    </p:spTree>
    <p:extLst>
      <p:ext uri="{BB962C8B-B14F-4D97-AF65-F5344CB8AC3E}">
        <p14:creationId xmlns:p14="http://schemas.microsoft.com/office/powerpoint/2010/main" val="172280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300772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33063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965115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207419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97342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62479"/>
            <a:ext cx="11801138" cy="3613297"/>
          </a:xfrm>
          <a:prstGeom prst="rect">
            <a:avLst/>
          </a:prstGeom>
        </p:spPr>
        <p:txBody>
          <a:bodyPr wrap="square">
            <a:spAutoFit/>
          </a:bodyPr>
          <a:lstStyle/>
          <a:p>
            <a:pPr marL="742950" indent="-742950">
              <a:lnSpc>
                <a:spcPct val="200000"/>
              </a:lnSpc>
              <a:buFont typeface="+mj-lt"/>
              <a:buAutoNum type="arabicPeriod"/>
            </a:pPr>
            <a:r>
              <a:rPr lang="en-US" sz="4000" dirty="0"/>
              <a:t>Covariance and Correlation</a:t>
            </a:r>
          </a:p>
          <a:p>
            <a:pPr marL="742950" indent="-742950">
              <a:lnSpc>
                <a:spcPct val="200000"/>
              </a:lnSpc>
              <a:buFont typeface="+mj-lt"/>
              <a:buAutoNum type="arabicPeriod"/>
            </a:pPr>
            <a:r>
              <a:rPr lang="en-US" sz="4000" dirty="0"/>
              <a:t>Probability</a:t>
            </a:r>
          </a:p>
          <a:p>
            <a:pPr marL="742950" indent="-742950">
              <a:lnSpc>
                <a:spcPct val="200000"/>
              </a:lnSpc>
              <a:buFont typeface="+mj-lt"/>
              <a:buAutoNum type="arabicPeriod"/>
            </a:pPr>
            <a:r>
              <a:rPr lang="en-US" sz="4000" dirty="0"/>
              <a:t>Frequentist vs Bayesian</a:t>
            </a:r>
          </a:p>
        </p:txBody>
      </p:sp>
    </p:spTree>
    <p:extLst>
      <p:ext uri="{BB962C8B-B14F-4D97-AF65-F5344CB8AC3E}">
        <p14:creationId xmlns:p14="http://schemas.microsoft.com/office/powerpoint/2010/main" val="190270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108744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2457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386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365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575390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1746133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For Thursday</a:t>
            </a:r>
          </a:p>
        </p:txBody>
      </p:sp>
      <p:sp>
        <p:nvSpPr>
          <p:cNvPr id="6" name="Rectangle 5"/>
          <p:cNvSpPr/>
          <p:nvPr/>
        </p:nvSpPr>
        <p:spPr>
          <a:xfrm>
            <a:off x="100208" y="1297140"/>
            <a:ext cx="11887200" cy="2800767"/>
          </a:xfrm>
          <a:prstGeom prst="rect">
            <a:avLst/>
          </a:prstGeom>
        </p:spPr>
        <p:txBody>
          <a:bodyPr wrap="square">
            <a:spAutoFit/>
          </a:bodyPr>
          <a:lstStyle/>
          <a:p>
            <a:r>
              <a:rPr lang="en-US" sz="3200" dirty="0"/>
              <a:t>Bring laptop to class!</a:t>
            </a:r>
          </a:p>
          <a:p>
            <a:endParaRPr lang="en-US" sz="1600" dirty="0"/>
          </a:p>
          <a:p>
            <a:r>
              <a:rPr lang="en-US" sz="3200" dirty="0"/>
              <a:t>Heath Blackmon  </a:t>
            </a:r>
          </a:p>
          <a:p>
            <a:r>
              <a:rPr lang="en-US" sz="3200" dirty="0"/>
              <a:t>BSBW 309  </a:t>
            </a:r>
          </a:p>
          <a:p>
            <a:r>
              <a:rPr lang="en-US" sz="3200" dirty="0"/>
              <a:t>coleoguy@gmail.com  </a:t>
            </a:r>
          </a:p>
          <a:p>
            <a:r>
              <a:rPr lang="en-US" sz="3200" dirty="0"/>
              <a:t>@coleoguy</a:t>
            </a:r>
          </a:p>
        </p:txBody>
      </p:sp>
    </p:spTree>
    <p:extLst>
      <p:ext uri="{BB962C8B-B14F-4D97-AF65-F5344CB8AC3E}">
        <p14:creationId xmlns:p14="http://schemas.microsoft.com/office/powerpoint/2010/main" val="771876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a:solidFill>
                  <a:schemeClr val="bg1"/>
                </a:solidFill>
              </a:rPr>
              <a:t>Thursday</a:t>
            </a:r>
            <a:endParaRPr lang="en-US" b="1" dirty="0">
              <a:solidFill>
                <a:schemeClr val="bg1"/>
              </a:solidFill>
            </a:endParaRPr>
          </a:p>
        </p:txBody>
      </p:sp>
    </p:spTree>
    <p:extLst>
      <p:ext uri="{BB962C8B-B14F-4D97-AF65-F5344CB8AC3E}">
        <p14:creationId xmlns:p14="http://schemas.microsoft.com/office/powerpoint/2010/main" val="298040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337626" y="1246278"/>
                <a:ext cx="11282288" cy="4914038"/>
              </a:xfrm>
              <a:prstGeom prst="rect">
                <a:avLst/>
              </a:prstGeom>
            </p:spPr>
            <p:txBody>
              <a:bodyPr wrap="square">
                <a:spAutoFit/>
              </a:bodyPr>
              <a:lstStyle/>
              <a:p>
                <a:pPr fontAlgn="base"/>
                <a:r>
                  <a:rPr lang="en-US" sz="2800" dirty="0">
                    <a:latin typeface="inherit" charset="0"/>
                  </a:rPr>
                  <a:t>The covariance shows the extent to which the two variables are not statistically independent </a:t>
                </a:r>
              </a:p>
              <a:p>
                <a:pPr fontAlgn="base"/>
                <a:endParaRPr lang="en-US" sz="2800" dirty="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𝑐𝑜𝑣</m:t>
                      </m:r>
                      <m:d>
                        <m:dPr>
                          <m:ctrlPr>
                            <a:rPr lang="en-US" sz="2800" b="0" i="1" smtClean="0">
                              <a:latin typeface="Cambria Math" panose="02040503050406030204" pitchFamily="18" charset="0"/>
                            </a:rPr>
                          </m:ctrlPr>
                        </m:dPr>
                        <m:e>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e>
                      </m:d>
                      <m:r>
                        <a:rPr lang="en-US" sz="2800" b="0" i="1" smtClean="0">
                          <a:latin typeface="Cambria Math" charset="0"/>
                        </a:rPr>
                        <m:t>=</m:t>
                      </m:r>
                      <m:f>
                        <m:fPr>
                          <m:ctrlPr>
                            <a:rPr lang="mr-IN" sz="2800" b="0" i="1" smtClean="0">
                              <a:latin typeface="Cambria Math" panose="02040503050406030204" pitchFamily="18" charset="0"/>
                            </a:rPr>
                          </m:ctrlPr>
                        </m:fPr>
                        <m:num>
                          <m:nary>
                            <m:naryPr>
                              <m:chr m:val="∑"/>
                              <m:ctrlPr>
                                <a:rPr lang="is-IS" sz="2800" b="0" i="1" smtClean="0">
                                  <a:latin typeface="Cambria Math" panose="02040503050406030204" pitchFamily="18" charset="0"/>
                                </a:rPr>
                              </m:ctrlPr>
                            </m:naryPr>
                            <m:sub>
                              <m:r>
                                <m:rPr>
                                  <m:brk m:alnAt="23"/>
                                </m:rPr>
                                <a:rPr lang="en-US" sz="2800" b="0" i="1" smtClean="0">
                                  <a:latin typeface="Cambria Math" charset="0"/>
                                </a:rPr>
                                <m:t>𝑖</m:t>
                              </m:r>
                              <m:r>
                                <a:rPr lang="en-US" sz="2800" b="0" i="1" smtClean="0">
                                  <a:latin typeface="Cambria Math" charset="0"/>
                                </a:rPr>
                                <m:t>=1</m:t>
                              </m:r>
                            </m:sub>
                            <m:sup>
                              <m:r>
                                <a:rPr lang="en-US" sz="2800" b="0" i="1" smtClean="0">
                                  <a:latin typeface="Cambria Math" charset="0"/>
                                </a:rPr>
                                <m:t>𝑛</m:t>
                              </m:r>
                            </m:sup>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r>
                                    <a:rPr lang="en-US" sz="2800" i="1">
                                      <a:latin typeface="Cambria Math" charset="0"/>
                                    </a:rPr>
                                    <m:t>−</m:t>
                                  </m:r>
                                  <m:acc>
                                    <m:accPr>
                                      <m:chr m:val="̅"/>
                                      <m:ctrlPr>
                                        <a:rPr lang="en-US" sz="2800" i="1">
                                          <a:latin typeface="Cambria Math" panose="02040503050406030204" pitchFamily="18" charset="0"/>
                                        </a:rPr>
                                      </m:ctrlPr>
                                    </m:accPr>
                                    <m:e>
                                      <m:r>
                                        <a:rPr lang="en-US" sz="2800" i="1">
                                          <a:latin typeface="Cambria Math" charset="0"/>
                                        </a:rPr>
                                        <m:t>𝑋</m:t>
                                      </m:r>
                                    </m:e>
                                  </m:acc>
                                </m:e>
                              </m:d>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charset="0"/>
                                        </a:rPr>
                                        <m:t>𝑌</m:t>
                                      </m:r>
                                    </m:e>
                                    <m:sub>
                                      <m:r>
                                        <a:rPr lang="en-US" sz="2800" i="1">
                                          <a:latin typeface="Cambria Math" charset="0"/>
                                        </a:rPr>
                                        <m:t>𝑖</m:t>
                                      </m:r>
                                    </m:sub>
                                  </m:sSub>
                                  <m:r>
                                    <a:rPr lang="en-US" sz="2800" i="1">
                                      <a:latin typeface="Cambria Math" charset="0"/>
                                    </a:rPr>
                                    <m:t>−</m:t>
                                  </m:r>
                                  <m:acc>
                                    <m:accPr>
                                      <m:chr m:val="̅"/>
                                      <m:ctrlPr>
                                        <a:rPr lang="en-US" sz="2800" i="1">
                                          <a:latin typeface="Cambria Math" panose="02040503050406030204" pitchFamily="18" charset="0"/>
                                        </a:rPr>
                                      </m:ctrlPr>
                                    </m:accPr>
                                    <m:e>
                                      <m:r>
                                        <a:rPr lang="en-US" sz="2800" b="0" i="1" smtClean="0">
                                          <a:latin typeface="Cambria Math" charset="0"/>
                                        </a:rPr>
                                        <m:t>𝑌</m:t>
                                      </m:r>
                                    </m:e>
                                  </m:acc>
                                </m:e>
                              </m:d>
                            </m:e>
                          </m:nary>
                        </m:num>
                        <m:den>
                          <m:r>
                            <a:rPr lang="en-US" sz="2800" b="0" i="1" smtClean="0">
                              <a:latin typeface="Cambria Math" charset="0"/>
                            </a:rPr>
                            <m:t>𝑛</m:t>
                          </m:r>
                          <m:r>
                            <a:rPr lang="en-US" sz="2800" b="0" i="1" smtClean="0">
                              <a:latin typeface="Cambria Math" charset="0"/>
                            </a:rPr>
                            <m:t>−1</m:t>
                          </m:r>
                        </m:den>
                      </m:f>
                    </m:oMath>
                  </m:oMathPara>
                </a14:m>
                <a:endParaRPr lang="en-US" sz="2800" dirty="0">
                  <a:latin typeface="STIXGeneral-Italic" charset="0"/>
                </a:endParaRPr>
              </a:p>
              <a:p>
                <a:pPr fontAlgn="base"/>
                <a:endParaRPr lang="en-US" sz="2800" dirty="0">
                  <a:latin typeface="inherit" charset="0"/>
                </a:endParaRPr>
              </a:p>
              <a:p>
                <a:pPr fontAlgn="base"/>
                <a:r>
                  <a:rPr lang="en-US" sz="2800" dirty="0">
                    <a:latin typeface="inherit" charset="0"/>
                  </a:rPr>
                  <a:t>The correlation is the covariance, standardized to fall between -1 and 1. </a:t>
                </a:r>
              </a:p>
              <a:p>
                <a:pPr fontAlgn="base"/>
                <a:endParaRPr lang="en-US" sz="2800" dirty="0">
                  <a:latin typeface="STIXGeneral-Italic" charset="0"/>
                </a:endParaRPr>
              </a:p>
              <a:p>
                <a:pPr fontAlgn="base"/>
                <a14:m>
                  <m:oMathPara xmlns:m="http://schemas.openxmlformats.org/officeDocument/2006/math">
                    <m:oMathParaPr>
                      <m:jc m:val="centerGroup"/>
                    </m:oMathParaPr>
                    <m:oMath xmlns:m="http://schemas.openxmlformats.org/officeDocument/2006/math">
                      <m:r>
                        <a:rPr lang="en-US" sz="2800" b="0" i="1" smtClean="0">
                          <a:latin typeface="Cambria Math" charset="0"/>
                        </a:rPr>
                        <m:t>𝑟</m:t>
                      </m:r>
                      <m:d>
                        <m:dPr>
                          <m:ctrlPr>
                            <a:rPr lang="en-US" sz="2800" i="1">
                              <a:latin typeface="Cambria Math" panose="02040503050406030204" pitchFamily="18" charset="0"/>
                            </a:rPr>
                          </m:ctrlPr>
                        </m:dPr>
                        <m:e>
                          <m:r>
                            <a:rPr lang="en-US" sz="2800" i="1">
                              <a:latin typeface="Cambria Math" charset="0"/>
                            </a:rPr>
                            <m:t>𝑋</m:t>
                          </m:r>
                          <m:r>
                            <a:rPr lang="en-US" sz="2800" i="1">
                              <a:latin typeface="Cambria Math" charset="0"/>
                            </a:rPr>
                            <m:t>,</m:t>
                          </m:r>
                          <m:r>
                            <a:rPr lang="en-US" sz="2800" i="1">
                              <a:latin typeface="Cambria Math" charset="0"/>
                            </a:rPr>
                            <m:t>𝑌</m:t>
                          </m:r>
                        </m:e>
                      </m:d>
                      <m:r>
                        <a:rPr lang="en-US" sz="2800" i="1">
                          <a:latin typeface="Cambria Math" charset="0"/>
                        </a:rPr>
                        <m:t>=</m:t>
                      </m:r>
                      <m:f>
                        <m:fPr>
                          <m:ctrlPr>
                            <a:rPr lang="mr-IN" sz="2800" i="1">
                              <a:latin typeface="Cambria Math" panose="02040503050406030204" pitchFamily="18" charset="0"/>
                            </a:rPr>
                          </m:ctrlPr>
                        </m:fPr>
                        <m:num>
                          <m:r>
                            <a:rPr lang="en-US" sz="2800" b="0" i="1" smtClean="0">
                              <a:latin typeface="Cambria Math" charset="0"/>
                            </a:rPr>
                            <m:t>𝑐𝑜𝑣</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𝑌</m:t>
                          </m:r>
                          <m:r>
                            <a:rPr lang="en-US" sz="2800" b="0" i="1" smtClean="0">
                              <a:latin typeface="Cambria Math" charset="0"/>
                            </a:rPr>
                            <m:t>)</m:t>
                          </m:r>
                        </m:num>
                        <m:den>
                          <m:sSub>
                            <m:sSubPr>
                              <m:ctrlPr>
                                <a:rPr lang="en-US" sz="2800" i="1" smtClean="0">
                                  <a:latin typeface="Cambria Math" panose="02040503050406030204" pitchFamily="18" charset="0"/>
                                </a:rPr>
                              </m:ctrlPr>
                            </m:sSubPr>
                            <m:e>
                              <m:r>
                                <a:rPr lang="en-US" sz="2800" b="0" i="1" smtClean="0">
                                  <a:latin typeface="Cambria Math" charset="0"/>
                                </a:rPr>
                                <m:t>𝑠</m:t>
                              </m:r>
                            </m:e>
                            <m:sub>
                              <m:r>
                                <a:rPr lang="en-US" sz="2800" b="0" i="1" smtClean="0">
                                  <a:latin typeface="Cambria Math" charset="0"/>
                                </a:rPr>
                                <m:t>𝑥</m:t>
                              </m:r>
                            </m:sub>
                          </m:sSub>
                          <m:sSub>
                            <m:sSubPr>
                              <m:ctrlPr>
                                <a:rPr lang="en-US" sz="2800" i="1" smtClean="0">
                                  <a:latin typeface="Cambria Math" panose="02040503050406030204" pitchFamily="18" charset="0"/>
                                </a:rPr>
                              </m:ctrlPr>
                            </m:sSubPr>
                            <m:e>
                              <m:r>
                                <a:rPr lang="en-US" sz="2800" b="0" i="1" smtClean="0">
                                  <a:latin typeface="Cambria Math" charset="0"/>
                                </a:rPr>
                                <m:t>𝑠</m:t>
                              </m:r>
                            </m:e>
                            <m:sub>
                              <m:r>
                                <a:rPr lang="en-US" sz="2800" b="0" i="1" smtClean="0">
                                  <a:latin typeface="Cambria Math" charset="0"/>
                                </a:rPr>
                                <m:t>𝑦</m:t>
                              </m:r>
                            </m:sub>
                          </m:sSub>
                        </m:den>
                      </m:f>
                    </m:oMath>
                  </m:oMathPara>
                </a14:m>
                <a:br>
                  <a:rPr lang="en-US" sz="2800" dirty="0"/>
                </a:b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337626" y="1246278"/>
                <a:ext cx="11282288" cy="4914038"/>
              </a:xfrm>
              <a:prstGeom prst="rect">
                <a:avLst/>
              </a:prstGeom>
              <a:blipFill rotWithShape="0">
                <a:blip r:embed="rId2"/>
                <a:stretch>
                  <a:fillRect l="-1080" t="-1239" r="-162"/>
                </a:stretch>
              </a:blipFill>
            </p:spPr>
            <p:txBody>
              <a:bodyPr/>
              <a:lstStyle/>
              <a:p>
                <a:r>
                  <a:rPr lang="en-US">
                    <a:noFill/>
                  </a:rPr>
                  <a:t> </a:t>
                </a:r>
              </a:p>
            </p:txBody>
          </p:sp>
        </mc:Fallback>
      </mc:AlternateContent>
    </p:spTree>
    <p:extLst>
      <p:ext uri="{BB962C8B-B14F-4D97-AF65-F5344CB8AC3E}">
        <p14:creationId xmlns:p14="http://schemas.microsoft.com/office/powerpoint/2010/main" val="48355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1538" y="1421176"/>
            <a:ext cx="7337070" cy="5183436"/>
          </a:xfrm>
          <a:prstGeom prst="rect">
            <a:avLst/>
          </a:prstGeom>
        </p:spPr>
      </p:pic>
    </p:spTree>
    <p:extLst>
      <p:ext uri="{BB962C8B-B14F-4D97-AF65-F5344CB8AC3E}">
        <p14:creationId xmlns:p14="http://schemas.microsoft.com/office/powerpoint/2010/main" val="1047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124" y="1055974"/>
            <a:ext cx="7958582" cy="5681643"/>
          </a:xfrm>
          <a:prstGeom prst="rect">
            <a:avLst/>
          </a:prstGeom>
        </p:spPr>
      </p:pic>
    </p:spTree>
    <p:extLst>
      <p:ext uri="{BB962C8B-B14F-4D97-AF65-F5344CB8AC3E}">
        <p14:creationId xmlns:p14="http://schemas.microsoft.com/office/powerpoint/2010/main" val="96038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Biological examples of correlations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8" y="1020323"/>
            <a:ext cx="10053711" cy="5656305"/>
          </a:xfrm>
          <a:prstGeom prst="rect">
            <a:avLst/>
          </a:prstGeom>
        </p:spPr>
      </p:pic>
    </p:spTree>
    <p:extLst>
      <p:ext uri="{BB962C8B-B14F-4D97-AF65-F5344CB8AC3E}">
        <p14:creationId xmlns:p14="http://schemas.microsoft.com/office/powerpoint/2010/main" val="42313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242" y="1149708"/>
            <a:ext cx="7958582" cy="5494176"/>
          </a:xfrm>
          <a:prstGeom prst="rect">
            <a:avLst/>
          </a:prstGeom>
        </p:spPr>
      </p:pic>
    </p:spTree>
    <p:extLst>
      <p:ext uri="{BB962C8B-B14F-4D97-AF65-F5344CB8AC3E}">
        <p14:creationId xmlns:p14="http://schemas.microsoft.com/office/powerpoint/2010/main" val="717369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Covariance and Correlation</a:t>
            </a:r>
          </a:p>
        </p:txBody>
      </p:sp>
      <mc:AlternateContent xmlns:mc="http://schemas.openxmlformats.org/markup-compatibility/2006" xmlns:a14="http://schemas.microsoft.com/office/drawing/2010/main">
        <mc:Choice Requires="a14">
          <p:sp>
            <p:nvSpPr>
              <p:cNvPr id="4" name="Rectangle 3"/>
              <p:cNvSpPr/>
              <p:nvPr/>
            </p:nvSpPr>
            <p:spPr>
              <a:xfrm>
                <a:off x="131988" y="3572957"/>
                <a:ext cx="3555204" cy="647678"/>
              </a:xfrm>
              <a:prstGeom prst="rect">
                <a:avLst/>
              </a:prstGeom>
            </p:spPr>
            <p:txBody>
              <a:bodyPr wrap="none">
                <a:spAutoFit/>
              </a:bodyPr>
              <a:lstStyle/>
              <a:p>
                <a:pPr fontAlgn="base"/>
                <a14:m>
                  <m:oMathPara xmlns:m="http://schemas.openxmlformats.org/officeDocument/2006/math">
                    <m:oMathParaPr>
                      <m:jc m:val="centerGroup"/>
                    </m:oMathParaPr>
                    <m:oMath xmlns:m="http://schemas.openxmlformats.org/officeDocument/2006/math">
                      <m:r>
                        <a:rPr lang="en-US" i="1">
                          <a:latin typeface="Cambria Math" charset="0"/>
                        </a:rPr>
                        <m:t>𝑐𝑜𝑣</m:t>
                      </m:r>
                      <m:d>
                        <m:dPr>
                          <m:ctrlPr>
                            <a:rPr lang="en-US" i="1">
                              <a:latin typeface="Cambria Math" panose="02040503050406030204" pitchFamily="18" charset="0"/>
                            </a:rPr>
                          </m:ctrlPr>
                        </m:dPr>
                        <m:e>
                          <m:r>
                            <a:rPr lang="en-US" i="1">
                              <a:latin typeface="Cambria Math" charset="0"/>
                            </a:rPr>
                            <m:t>𝑋</m:t>
                          </m:r>
                          <m:r>
                            <a:rPr lang="en-US" i="1">
                              <a:latin typeface="Cambria Math" charset="0"/>
                            </a:rPr>
                            <m:t>,</m:t>
                          </m:r>
                          <m:r>
                            <a:rPr lang="en-US" i="1">
                              <a:latin typeface="Cambria Math" charset="0"/>
                            </a:rPr>
                            <m:t>𝑌</m:t>
                          </m:r>
                        </m:e>
                      </m:d>
                      <m:r>
                        <a:rPr lang="en-US" i="1">
                          <a:latin typeface="Cambria Math" charset="0"/>
                        </a:rPr>
                        <m:t>=</m:t>
                      </m:r>
                      <m:f>
                        <m:fPr>
                          <m:ctrlPr>
                            <a:rPr lang="mr-IN" i="1">
                              <a:latin typeface="Cambria Math" panose="02040503050406030204" pitchFamily="18" charset="0"/>
                            </a:rPr>
                          </m:ctrlPr>
                        </m:fPr>
                        <m:num>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e>
                              </m:d>
                              <m:d>
                                <m:dPr>
                                  <m:ctrlPr>
                                    <a:rPr lang="mr-IN"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𝑌</m:t>
                                      </m:r>
                                    </m:e>
                                  </m:acc>
                                </m:e>
                              </m:d>
                            </m:e>
                          </m:nary>
                        </m:num>
                        <m:den>
                          <m:r>
                            <a:rPr lang="en-US" i="1">
                              <a:latin typeface="Cambria Math" charset="0"/>
                            </a:rPr>
                            <m:t>𝑛</m:t>
                          </m:r>
                          <m:r>
                            <a:rPr lang="en-US" i="1">
                              <a:latin typeface="Cambria Math" charset="0"/>
                            </a:rPr>
                            <m:t>−1</m:t>
                          </m:r>
                        </m:den>
                      </m:f>
                    </m:oMath>
                  </m:oMathPara>
                </a14:m>
                <a:endParaRPr lang="en-US" dirty="0">
                  <a:latin typeface="STIXGeneral-Italic"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31988" y="3572957"/>
                <a:ext cx="3555204" cy="647678"/>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394" y="1090670"/>
            <a:ext cx="7681995" cy="5613094"/>
          </a:xfrm>
          <a:prstGeom prst="rect">
            <a:avLst/>
          </a:prstGeom>
        </p:spPr>
      </p:pic>
    </p:spTree>
    <p:extLst>
      <p:ext uri="{BB962C8B-B14F-4D97-AF65-F5344CB8AC3E}">
        <p14:creationId xmlns:p14="http://schemas.microsoft.com/office/powerpoint/2010/main" val="848950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TotalTime>
  <Words>926</Words>
  <Application>Microsoft Macintosh PowerPoint</Application>
  <PresentationFormat>Widescreen</PresentationFormat>
  <Paragraphs>213</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Cambria Math</vt:lpstr>
      <vt:lpstr>inherit</vt:lpstr>
      <vt:lpstr>Roboto</vt:lpstr>
      <vt:lpstr>STIXGeneral-Italic</vt:lpstr>
      <vt:lpstr>Office Theme</vt:lpstr>
      <vt:lpstr>Probability and  Bayes Theorem Biology 683  Lecture 3   Heath Blackmon</vt:lpstr>
      <vt:lpstr>Last week</vt:lpstr>
      <vt:lpstr>Today</vt:lpstr>
      <vt:lpstr>Covariance and Correlation</vt:lpstr>
      <vt:lpstr>Covariance and Correlation</vt:lpstr>
      <vt:lpstr>Covariance and Correlation</vt:lpstr>
      <vt:lpstr>Biological examples of correlations</vt:lpstr>
      <vt:lpstr>Covariance and Correlation</vt:lpstr>
      <vt:lpstr>Covariance and Correlation</vt:lpstr>
      <vt:lpstr>Mutually exclusive events</vt:lpstr>
      <vt:lpstr>Independent events</vt:lpstr>
      <vt:lpstr>Non-independence</vt:lpstr>
      <vt:lpstr>Conditional probability</vt:lpstr>
      <vt:lpstr>Frequentist and Bayesian</vt:lpstr>
      <vt:lpstr>Frequentist and Bayesian</vt:lpstr>
      <vt:lpstr>Frequentist and Bayesian</vt:lpstr>
      <vt:lpstr>What is a p-value?</vt:lpstr>
      <vt:lpstr>Frequentist and Bayesian</vt:lpstr>
      <vt:lpstr>Frequentist and Bayesian</vt:lpstr>
      <vt:lpstr>Frequentist and Bayesian</vt:lpstr>
      <vt:lpstr>Frequentist parameter estimate</vt:lpstr>
      <vt:lpstr>Frequentist and Bayesian</vt:lpstr>
      <vt:lpstr>Bayesian parameter estimate</vt:lpstr>
      <vt:lpstr>Frequentist and Bayesian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The power of Bayesian approaches</vt:lpstr>
      <vt:lpstr>For Thursday</vt:lpstr>
      <vt:lpstr>Thursday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35</cp:revision>
  <cp:lastPrinted>2020-01-30T18:49:04Z</cp:lastPrinted>
  <dcterms:created xsi:type="dcterms:W3CDTF">2018-01-03T17:15:04Z</dcterms:created>
  <dcterms:modified xsi:type="dcterms:W3CDTF">2020-12-15T18:53:34Z</dcterms:modified>
</cp:coreProperties>
</file>